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463" autoAdjust="0"/>
  </p:normalViewPr>
  <p:slideViewPr>
    <p:cSldViewPr snapToGrid="0">
      <p:cViewPr>
        <p:scale>
          <a:sx n="93" d="100"/>
          <a:sy n="93" d="100"/>
        </p:scale>
        <p:origin x="159" y="45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82898833" d="1250000000"/>
        <a:sy n="1482898833" d="12500000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CS121 Parallel Computing</a:t>
            </a:r>
          </a:p>
          <a:p>
            <a:pPr eaLnBrk="1" hangingPunct="1"/>
            <a:r>
              <a:rPr lang="en-US" altLang="en-US" smtClean="0"/>
              <a:t>Spring 2017</a:t>
            </a:r>
            <a:endParaRPr lang="en-US" altLang="en-US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memory</a:t>
            </a:r>
          </a:p>
          <a:p>
            <a:pPr>
              <a:defRPr/>
            </a:pPr>
            <a:r>
              <a:rPr lang="en-US" smtClean="0"/>
              <a:t>A multicore </a:t>
            </a:r>
            <a:r>
              <a:rPr lang="en-US" smtClean="0"/>
              <a:t>(aka CMP, or chip multiprocessor) has </a:t>
            </a:r>
            <a:r>
              <a:rPr lang="en-US" smtClean="0"/>
              <a:t>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</a:t>
            </a:r>
            <a:r>
              <a:rPr lang="en-US" smtClean="0"/>
              <a:t>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</a:t>
            </a:r>
            <a:r>
              <a:rPr lang="en-US" smtClean="0"/>
              <a:t>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</a:t>
            </a:r>
            <a:r>
              <a:rPr lang="en-US" smtClean="0"/>
              <a:t>hyperthreading), Sun </a:t>
            </a:r>
            <a:r>
              <a:rPr lang="en-US" smtClean="0"/>
              <a:t>UltraSparc supports 8 </a:t>
            </a:r>
            <a:r>
              <a:rPr lang="en-US" smtClean="0"/>
              <a:t>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</a:t>
            </a:r>
            <a:r>
              <a:rPr lang="en-US" smtClean="0"/>
              <a:t>Intel Core, Atom, Xeon, Sun UltraSparc, IBM POWER8, etc.</a:t>
            </a:r>
          </a:p>
          <a:p>
            <a:pPr>
              <a:defRPr/>
            </a:pPr>
            <a:r>
              <a:rPr lang="en-US" smtClean="0"/>
              <a:t>Hyperthreading improves performance by 15-30%, depending on </a:t>
            </a:r>
            <a:r>
              <a:rPr lang="en-US" smtClean="0"/>
              <a:t>application and scheduling.</a:t>
            </a:r>
            <a:endParaRPr lang="en-US" smtClean="0"/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</a:t>
            </a:r>
            <a:r>
              <a:rPr lang="en-US" smtClean="0"/>
              <a:t>unit (or just GPU).</a:t>
            </a:r>
            <a:endParaRPr lang="en-US" smtClean="0"/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</a:t>
            </a:r>
            <a:r>
              <a:rPr lang="en-US" smtClean="0"/>
              <a:t>“</a:t>
            </a:r>
            <a:r>
              <a:rPr lang="en-US" smtClean="0"/>
              <a:t>streaming multiprocessors”.</a:t>
            </a:r>
          </a:p>
          <a:p>
            <a:pPr lvl="2">
              <a:defRPr/>
            </a:pPr>
            <a:r>
              <a:rPr lang="en-US" smtClean="0"/>
              <a:t>Each SM </a:t>
            </a:r>
            <a:r>
              <a:rPr lang="en-US" smtClean="0"/>
              <a:t>contains 32 simple cores and runs </a:t>
            </a:r>
            <a:r>
              <a:rPr lang="en-US" smtClean="0"/>
              <a:t>32 </a:t>
            </a:r>
            <a:r>
              <a:rPr lang="en-US" smtClean="0"/>
              <a:t>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  <a:endParaRPr lang="en-US" smtClean="0"/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</a:t>
            </a:r>
            <a:r>
              <a:rPr lang="en-US" altLang="en-US" smtClean="0"/>
              <a:t>data</a:t>
            </a:r>
          </a:p>
          <a:p>
            <a:r>
              <a:rPr lang="en-US" altLang="en-US" smtClean="0"/>
              <a:t>Different hardware designs strive to software characteristics.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applies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</a:t>
            </a:r>
            <a:r>
              <a:rPr lang="en-US" smtClean="0"/>
              <a:t>graphics and video, </a:t>
            </a:r>
            <a:r>
              <a:rPr lang="en-US" smtClean="0"/>
              <a:t>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</a:t>
            </a:r>
            <a:r>
              <a:rPr lang="en-US" smtClean="0"/>
              <a:t>implement, don’t need to duplicate hardware for fetch / decode, branch prediction, OOO, etc.</a:t>
            </a:r>
            <a:endParaRPr lang="en-US" smtClean="0"/>
          </a:p>
          <a:p>
            <a:pPr lvl="1">
              <a:defRPr/>
            </a:pPr>
            <a:r>
              <a:rPr lang="en-US" smtClean="0"/>
              <a:t>Used in GPUs, Intel AVX, Xeon </a:t>
            </a:r>
            <a:r>
              <a:rPr lang="en-US" smtClean="0"/>
              <a:t>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instructions.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</a:t>
            </a:r>
            <a:r>
              <a:rPr lang="en-US" smtClean="0"/>
              <a:t>commodity </a:t>
            </a:r>
            <a:r>
              <a:rPr lang="en-US" smtClean="0"/>
              <a:t>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</a:t>
            </a:r>
            <a:r>
              <a:rPr lang="en-US" smtClean="0"/>
              <a:t>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can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</a:t>
            </a:r>
            <a:r>
              <a:rPr lang="en-US" smtClean="0"/>
              <a:t>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  <a:endParaRPr lang="en-US" smtClean="0"/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</a:t>
            </a:r>
            <a:r>
              <a:rPr lang="en-US" sz="3100" smtClean="0"/>
              <a:t>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  <a:endParaRPr lang="en-US" sz="2700" smtClean="0"/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</a:t>
            </a:r>
            <a:r>
              <a:rPr lang="en-US" sz="3100" smtClean="0"/>
              <a:t>interconnect</a:t>
            </a:r>
            <a:r>
              <a:rPr lang="en-US" sz="3100" smtClean="0"/>
              <a:t>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</a:t>
            </a:r>
            <a:r>
              <a:rPr lang="en-US" sz="2700" smtClean="0"/>
              <a:t>coherence, i.e. </a:t>
            </a:r>
            <a:r>
              <a:rPr lang="en-US" sz="2700" smtClean="0"/>
              <a:t>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</a:t>
            </a:r>
            <a:r>
              <a:rPr lang="en-US" smtClean="0"/>
              <a:t>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  <a:endParaRPr lang="en-US" smtClean="0"/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</a:t>
            </a:r>
            <a:r>
              <a:rPr lang="en-US" smtClean="0"/>
              <a:t> </a:t>
            </a:r>
            <a:r>
              <a:rPr lang="en-US" smtClean="0"/>
              <a:t>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</a:t>
                </a:r>
                <a:r>
                  <a:rPr lang="en-US" sz="1600" smtClean="0">
                    <a:latin typeface="+mj-lt"/>
                  </a:rPr>
                  <a:t>+ </a:t>
                </a:r>
                <a:r>
                  <a:rPr lang="en-US" sz="1600" smtClean="0">
                    <a:latin typeface="+mj-lt"/>
                  </a:rPr>
                  <a:t>Mem +</a:t>
                </a:r>
                <a:endParaRPr lang="en-US" sz="1600" smtClean="0">
                  <a:latin typeface="+mj-lt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</a:t>
            </a:r>
            <a:r>
              <a:rPr lang="en-US" sz="1600" smtClean="0">
                <a:latin typeface="+mj-lt"/>
              </a:rPr>
              <a:t>+ </a:t>
            </a:r>
            <a:r>
              <a:rPr lang="en-US" sz="1600" smtClean="0">
                <a:latin typeface="+mj-lt"/>
              </a:rPr>
              <a:t>Mem +</a:t>
            </a:r>
            <a:endParaRPr lang="en-US" sz="1600" smtClean="0"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</a:t>
            </a:r>
            <a:r>
              <a:rPr lang="en-US" sz="1600" smtClean="0">
                <a:latin typeface="+mj-lt"/>
              </a:rPr>
              <a:t>+ </a:t>
            </a:r>
            <a:r>
              <a:rPr lang="en-US" sz="1600" smtClean="0">
                <a:latin typeface="+mj-lt"/>
              </a:rPr>
              <a:t>Mem +</a:t>
            </a:r>
            <a:endParaRPr lang="en-US" sz="1600" smtClean="0"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</a:t>
            </a:r>
            <a:r>
              <a:rPr lang="en-US" sz="1600" smtClean="0">
                <a:latin typeface="+mj-lt"/>
              </a:rPr>
              <a:t>+ </a:t>
            </a:r>
            <a:r>
              <a:rPr lang="en-US" sz="1600" smtClean="0">
                <a:latin typeface="+mj-lt"/>
              </a:rPr>
              <a:t>Mem +</a:t>
            </a:r>
            <a:endParaRPr lang="en-US" sz="1600" smtClean="0"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</a:t>
            </a:r>
            <a:r>
              <a:rPr lang="en-US" smtClean="0"/>
              <a:t>processors communicate with memory through common bus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control simultaneously.</a:t>
            </a:r>
            <a:endParaRPr lang="en-US" smtClean="0"/>
          </a:p>
          <a:p>
            <a:pPr>
              <a:defRPr/>
            </a:pPr>
            <a:r>
              <a:rPr lang="en-US" smtClean="0"/>
              <a:t>Bus </a:t>
            </a:r>
            <a:r>
              <a:rPr lang="en-US" smtClean="0"/>
              <a:t>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</a:t>
            </a:r>
            <a:r>
              <a:rPr lang="en-US" smtClean="0"/>
              <a:t>small scale systems, (~50 </a:t>
            </a:r>
            <a:r>
              <a:rPr lang="en-US" smtClean="0"/>
              <a:t>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</a:t>
            </a:r>
            <a:r>
              <a:rPr lang="en-US" smtClean="0"/>
              <a:t>network for higher end shared memory systems.</a:t>
            </a:r>
            <a:endParaRPr lang="en-US" smtClean="0"/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</a:t>
            </a:r>
            <a:r>
              <a:rPr lang="en-US" altLang="en-US" smtClean="0"/>
              <a:t>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</a:t>
            </a:r>
            <a:r>
              <a:rPr lang="en-US" smtClean="0"/>
              <a:t>multistage or multihop </a:t>
            </a:r>
            <a:r>
              <a:rPr lang="en-US" smtClean="0"/>
              <a:t>networks, where messages traverse several links.</a:t>
            </a:r>
          </a:p>
          <a:p>
            <a:pPr>
              <a:defRPr/>
            </a:pPr>
            <a:r>
              <a:rPr lang="en-US" smtClean="0"/>
              <a:t>Multihop </a:t>
            </a:r>
            <a:r>
              <a:rPr lang="en-US" smtClean="0"/>
              <a:t>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</a:t>
            </a:r>
            <a:r>
              <a:rPr lang="en-US" smtClean="0"/>
              <a:t>.</a:t>
            </a:r>
          </a:p>
          <a:p>
            <a:pPr lvl="2">
              <a:defRPr/>
            </a:pPr>
            <a:r>
              <a:rPr lang="en-US" smtClean="0"/>
              <a:t>Bisection width.</a:t>
            </a:r>
            <a:endParaRPr lang="en-US" smtClean="0"/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</a:t>
            </a:r>
            <a:r>
              <a:rPr lang="en-US" sz="2000" smtClean="0"/>
              <a:t>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</a:t>
            </a:r>
            <a:r>
              <a:rPr lang="en-US" sz="2000" smtClean="0"/>
              <a:t>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Implicit parallelism executes straight line code in parallel on multiple FUs.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</a:t>
            </a:r>
            <a:r>
              <a:rPr lang="en-US" smtClean="0"/>
              <a:t>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</a:t>
            </a:r>
            <a:r>
              <a:rPr lang="en-US" sz="1600" smtClean="0"/>
              <a:t>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</a:t>
            </a:r>
            <a:r>
              <a:rPr lang="en-US" smtClean="0"/>
              <a:t>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</a:t>
            </a:r>
            <a:r>
              <a:rPr lang="en-US" smtClean="0"/>
              <a:t>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  <a:endParaRPr lang="en-US" smtClean="0"/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</a:t>
            </a:r>
            <a:r>
              <a:rPr lang="en-US" smtClean="0"/>
              <a:t>effective due to temporal </a:t>
            </a:r>
            <a:r>
              <a:rPr lang="en-US" smtClean="0"/>
              <a:t>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56512</TotalTime>
  <Words>2444</Words>
  <Application>Microsoft Office PowerPoint</Application>
  <PresentationFormat>On-screen Show (4:3)</PresentationFormat>
  <Paragraphs>358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3515</cp:revision>
  <cp:lastPrinted>2016-08-14T07:16:43Z</cp:lastPrinted>
  <dcterms:created xsi:type="dcterms:W3CDTF">2004-01-06T19:40:29Z</dcterms:created>
  <dcterms:modified xsi:type="dcterms:W3CDTF">2017-02-15T03:01:03Z</dcterms:modified>
</cp:coreProperties>
</file>